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78" r:id="rId6"/>
    <p:sldId id="260" r:id="rId7"/>
    <p:sldId id="261" r:id="rId8"/>
    <p:sldId id="262" r:id="rId9"/>
    <p:sldId id="263" r:id="rId10"/>
    <p:sldId id="264" r:id="rId11"/>
    <p:sldId id="265" r:id="rId12"/>
    <p:sldId id="266" r:id="rId13"/>
    <p:sldId id="275" r:id="rId14"/>
    <p:sldId id="276" r:id="rId15"/>
    <p:sldId id="267" r:id="rId16"/>
    <p:sldId id="268" r:id="rId17"/>
    <p:sldId id="269" r:id="rId18"/>
    <p:sldId id="270" r:id="rId19"/>
    <p:sldId id="277" r:id="rId20"/>
    <p:sldId id="271" r:id="rId21"/>
    <p:sldId id="272" r:id="rId22"/>
    <p:sldId id="273" r:id="rId23"/>
    <p:sldId id="280" r:id="rId24"/>
    <p:sldId id="279" r:id="rId25"/>
    <p:sldId id="281"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5111CE-9CC6-4B58-9B14-494E71504329}" type="datetimeFigureOut">
              <a:rPr lang="en-IN" smtClean="0"/>
              <a:t>02-10-2025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C69FB-2B1D-492F-ABB6-7B5D5366EC9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61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5111CE-9CC6-4B58-9B14-494E71504329}" type="datetimeFigureOut">
              <a:rPr lang="en-IN" smtClean="0"/>
              <a:t>02-10-2025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3752997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5111CE-9CC6-4B58-9B14-494E71504329}" type="datetimeFigureOut">
              <a:rPr lang="en-IN" smtClean="0"/>
              <a:t>02-10-2025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341212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5111CE-9CC6-4B58-9B14-494E71504329}" type="datetimeFigureOut">
              <a:rPr lang="en-IN" smtClean="0"/>
              <a:t>02-10-2025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102305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111CE-9CC6-4B58-9B14-494E71504329}" type="datetimeFigureOut">
              <a:rPr lang="en-IN" smtClean="0"/>
              <a:t>02-10-2025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C69FB-2B1D-492F-ABB6-7B5D5366EC9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5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5111CE-9CC6-4B58-9B14-494E71504329}" type="datetimeFigureOut">
              <a:rPr lang="en-IN" smtClean="0"/>
              <a:t>02-10-2025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134322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5111CE-9CC6-4B58-9B14-494E71504329}" type="datetimeFigureOut">
              <a:rPr lang="en-IN" smtClean="0"/>
              <a:t>02-10-2025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37069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5111CE-9CC6-4B58-9B14-494E71504329}" type="datetimeFigureOut">
              <a:rPr lang="en-IN" smtClean="0"/>
              <a:t>02-10-2025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370793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5111CE-9CC6-4B58-9B14-494E71504329}" type="datetimeFigureOut">
              <a:rPr lang="en-IN" smtClean="0"/>
              <a:t>02-10-2025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288650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5111CE-9CC6-4B58-9B14-494E71504329}" type="datetimeFigureOut">
              <a:rPr lang="en-IN" smtClean="0"/>
              <a:t>02-10-2025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FC69FB-2B1D-492F-ABB6-7B5D5366EC98}" type="slidenum">
              <a:rPr lang="en-IN" smtClean="0"/>
              <a:t>‹#›</a:t>
            </a:fld>
            <a:endParaRPr lang="en-IN"/>
          </a:p>
        </p:txBody>
      </p:sp>
    </p:spTree>
    <p:extLst>
      <p:ext uri="{BB962C8B-B14F-4D97-AF65-F5344CB8AC3E}">
        <p14:creationId xmlns:p14="http://schemas.microsoft.com/office/powerpoint/2010/main" val="1625126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111CE-9CC6-4B58-9B14-494E71504329}" type="datetimeFigureOut">
              <a:rPr lang="en-IN" smtClean="0"/>
              <a:t>02-10-2025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C69FB-2B1D-492F-ABB6-7B5D5366EC98}" type="slidenum">
              <a:rPr lang="en-IN" smtClean="0"/>
              <a:t>‹#›</a:t>
            </a:fld>
            <a:endParaRPr lang="en-IN"/>
          </a:p>
        </p:txBody>
      </p:sp>
    </p:spTree>
    <p:extLst>
      <p:ext uri="{BB962C8B-B14F-4D97-AF65-F5344CB8AC3E}">
        <p14:creationId xmlns:p14="http://schemas.microsoft.com/office/powerpoint/2010/main" val="42784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5111CE-9CC6-4B58-9B14-494E71504329}" type="datetimeFigureOut">
              <a:rPr lang="en-IN" smtClean="0"/>
              <a:t>02-10-2025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FC69FB-2B1D-492F-ABB6-7B5D5366EC9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64978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DB90-9086-D3EF-601E-CB1135615D6D}"/>
              </a:ext>
            </a:extLst>
          </p:cNvPr>
          <p:cNvSpPr>
            <a:spLocks noGrp="1"/>
          </p:cNvSpPr>
          <p:nvPr>
            <p:ph type="ctrTitle"/>
          </p:nvPr>
        </p:nvSpPr>
        <p:spPr>
          <a:xfrm>
            <a:off x="749508" y="1618938"/>
            <a:ext cx="8799225" cy="2431898"/>
          </a:xfrm>
        </p:spPr>
        <p:txBody>
          <a:bodyPr/>
          <a:lstStyle/>
          <a:p>
            <a:r>
              <a:rPr lang="en-US" b="1" dirty="0">
                <a:latin typeface="+mn-lt"/>
              </a:rPr>
              <a:t>Hospitality Analytics</a:t>
            </a:r>
            <a:endParaRPr lang="en-IN" b="1" dirty="0">
              <a:latin typeface="+mn-lt"/>
            </a:endParaRPr>
          </a:p>
        </p:txBody>
      </p:sp>
    </p:spTree>
    <p:extLst>
      <p:ext uri="{BB962C8B-B14F-4D97-AF65-F5344CB8AC3E}">
        <p14:creationId xmlns:p14="http://schemas.microsoft.com/office/powerpoint/2010/main" val="101260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0269-554C-CBB1-DB7C-4490CF2BC582}"/>
              </a:ext>
            </a:extLst>
          </p:cNvPr>
          <p:cNvSpPr>
            <a:spLocks noGrp="1"/>
          </p:cNvSpPr>
          <p:nvPr>
            <p:ph type="title"/>
          </p:nvPr>
        </p:nvSpPr>
        <p:spPr>
          <a:xfrm>
            <a:off x="482683" y="-298013"/>
            <a:ext cx="10058400" cy="1450757"/>
          </a:xfrm>
        </p:spPr>
        <p:txBody>
          <a:bodyPr>
            <a:normAutofit/>
          </a:bodyPr>
          <a:lstStyle/>
          <a:p>
            <a:r>
              <a:rPr lang="en-US" sz="4400" b="1" dirty="0">
                <a:latin typeface="+mn-lt"/>
              </a:rPr>
              <a:t>Power BI</a:t>
            </a:r>
            <a:endParaRPr lang="en-IN" sz="4400" b="1" dirty="0">
              <a:latin typeface="+mn-lt"/>
            </a:endParaRPr>
          </a:p>
        </p:txBody>
      </p:sp>
      <p:pic>
        <p:nvPicPr>
          <p:cNvPr id="5" name="Content Placeholder 4">
            <a:extLst>
              <a:ext uri="{FF2B5EF4-FFF2-40B4-BE49-F238E27FC236}">
                <a16:creationId xmlns:a16="http://schemas.microsoft.com/office/drawing/2014/main" id="{AE04421E-C715-47CC-5BD5-1A55B0271AAC}"/>
              </a:ext>
            </a:extLst>
          </p:cNvPr>
          <p:cNvPicPr>
            <a:picLocks noGrp="1" noChangeAspect="1"/>
          </p:cNvPicPr>
          <p:nvPr>
            <p:ph idx="1"/>
          </p:nvPr>
        </p:nvPicPr>
        <p:blipFill>
          <a:blip r:embed="rId2"/>
          <a:srcRect l="17148" t="20801" r="19810" b="13624"/>
          <a:stretch>
            <a:fillRect/>
          </a:stretch>
        </p:blipFill>
        <p:spPr>
          <a:xfrm>
            <a:off x="302302" y="1152744"/>
            <a:ext cx="11587396" cy="4918272"/>
          </a:xfrm>
          <a:prstGeom prst="rect">
            <a:avLst/>
          </a:prstGeom>
        </p:spPr>
      </p:pic>
    </p:spTree>
    <p:extLst>
      <p:ext uri="{BB962C8B-B14F-4D97-AF65-F5344CB8AC3E}">
        <p14:creationId xmlns:p14="http://schemas.microsoft.com/office/powerpoint/2010/main" val="3884354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EE2799-9BB9-BD73-07B3-DD7F6356375B}"/>
              </a:ext>
            </a:extLst>
          </p:cNvPr>
          <p:cNvPicPr>
            <a:picLocks noGrp="1" noChangeAspect="1"/>
          </p:cNvPicPr>
          <p:nvPr>
            <p:ph idx="1"/>
          </p:nvPr>
        </p:nvPicPr>
        <p:blipFill>
          <a:blip r:embed="rId2"/>
          <a:srcRect l="16991" t="21300" r="18398" b="13617"/>
          <a:stretch>
            <a:fillRect/>
          </a:stretch>
        </p:blipFill>
        <p:spPr>
          <a:xfrm>
            <a:off x="374755" y="359764"/>
            <a:ext cx="10957810" cy="5501390"/>
          </a:xfrm>
          <a:prstGeom prst="rect">
            <a:avLst/>
          </a:prstGeom>
        </p:spPr>
      </p:pic>
    </p:spTree>
    <p:extLst>
      <p:ext uri="{BB962C8B-B14F-4D97-AF65-F5344CB8AC3E}">
        <p14:creationId xmlns:p14="http://schemas.microsoft.com/office/powerpoint/2010/main" val="108322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A239-9305-5681-712F-90E16D7883CB}"/>
              </a:ext>
            </a:extLst>
          </p:cNvPr>
          <p:cNvSpPr>
            <a:spLocks noGrp="1"/>
          </p:cNvSpPr>
          <p:nvPr>
            <p:ph type="title"/>
          </p:nvPr>
        </p:nvSpPr>
        <p:spPr/>
        <p:txBody>
          <a:bodyPr>
            <a:normAutofit/>
          </a:bodyPr>
          <a:lstStyle/>
          <a:p>
            <a:r>
              <a:rPr lang="en-US" sz="4400" b="1" dirty="0">
                <a:latin typeface="+mn-lt"/>
              </a:rPr>
              <a:t>About Power BI Dashboard</a:t>
            </a:r>
            <a:endParaRPr lang="en-IN" sz="4400" b="1" dirty="0">
              <a:latin typeface="+mn-lt"/>
            </a:endParaRPr>
          </a:p>
        </p:txBody>
      </p:sp>
      <p:sp>
        <p:nvSpPr>
          <p:cNvPr id="4" name="Rectangle 1">
            <a:extLst>
              <a:ext uri="{FF2B5EF4-FFF2-40B4-BE49-F238E27FC236}">
                <a16:creationId xmlns:a16="http://schemas.microsoft.com/office/drawing/2014/main" id="{514E9B55-5BB6-DC60-4EFD-C815CE1D88A4}"/>
              </a:ext>
            </a:extLst>
          </p:cNvPr>
          <p:cNvSpPr>
            <a:spLocks noGrp="1" noChangeArrowheads="1"/>
          </p:cNvSpPr>
          <p:nvPr>
            <p:ph idx="1"/>
          </p:nvPr>
        </p:nvSpPr>
        <p:spPr bwMode="auto">
          <a:xfrm>
            <a:off x="1478223" y="1737360"/>
            <a:ext cx="967745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The top KPIs show Total Revenue ₹536.85M, Occupancy Rate 57.6%, RevPAR ₹6.25K,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and ADR ₹11.32K.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Cancellation Rate is 24.9%, No Show Bookings are 2,387 with a 5% No Show Rate,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and Realization Rate is 70.04%.</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Average Guest Rating is 3.6, reflecting overall customer satisfaction.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These KPIs help quickly assess financial performance, room utilization, and service quality.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On the left, a tree map shows bookings by platform; MakeYourTrip leads, helping identify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effective channels.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On the right, a combo chart shows weekly revenue and week-over-week % change,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highlighting trends and seasonal patterns.</a:t>
            </a:r>
          </a:p>
        </p:txBody>
      </p:sp>
    </p:spTree>
    <p:extLst>
      <p:ext uri="{BB962C8B-B14F-4D97-AF65-F5344CB8AC3E}">
        <p14:creationId xmlns:p14="http://schemas.microsoft.com/office/powerpoint/2010/main" val="3434396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1B57BC-10AF-9589-3942-702A76E04688}"/>
              </a:ext>
            </a:extLst>
          </p:cNvPr>
          <p:cNvSpPr>
            <a:spLocks noGrp="1"/>
          </p:cNvSpPr>
          <p:nvPr>
            <p:ph idx="1"/>
          </p:nvPr>
        </p:nvSpPr>
        <p:spPr>
          <a:xfrm>
            <a:off x="1261672" y="2054402"/>
            <a:ext cx="10058400" cy="5238313"/>
          </a:xfrm>
        </p:spPr>
        <p:txBody>
          <a:bodyPr>
            <a:normAutofit fontScale="25000" lnSpcReduction="20000"/>
          </a:bodyPr>
          <a:lstStyle/>
          <a:p>
            <a:pPr marL="0" lvl="0" indent="0" eaLnBrk="0" fontAlgn="base" hangingPunct="0">
              <a:lnSpc>
                <a:spcPct val="100000"/>
              </a:lnSpc>
              <a:spcBef>
                <a:spcPct val="0"/>
              </a:spcBef>
              <a:spcAft>
                <a:spcPct val="0"/>
              </a:spcAft>
              <a:buClrTx/>
              <a:buSzTx/>
              <a:buNone/>
            </a:pPr>
            <a:r>
              <a:rPr lang="en-US" altLang="en-US" sz="8000" dirty="0">
                <a:solidFill>
                  <a:schemeClr val="tx1"/>
                </a:solidFill>
              </a:rPr>
              <a:t>Note:</a:t>
            </a:r>
          </a:p>
          <a:p>
            <a:pPr marL="0" lvl="0" indent="0" eaLnBrk="0" fontAlgn="base" hangingPunct="0">
              <a:lnSpc>
                <a:spcPct val="100000"/>
              </a:lnSpc>
              <a:spcBef>
                <a:spcPct val="0"/>
              </a:spcBef>
              <a:spcAft>
                <a:spcPct val="0"/>
              </a:spcAft>
              <a:buClrTx/>
              <a:buSzTx/>
              <a:buFontTx/>
              <a:buChar char="•"/>
            </a:pPr>
            <a:endParaRPr lang="en-US" altLang="en-US" sz="8000" dirty="0">
              <a:solidFill>
                <a:schemeClr val="tx1"/>
              </a:solidFill>
            </a:endParaRPr>
          </a:p>
          <a:p>
            <a:pPr marL="0" lvl="0" indent="0" eaLnBrk="0" fontAlgn="base" hangingPunct="0">
              <a:lnSpc>
                <a:spcPct val="100000"/>
              </a:lnSpc>
              <a:spcBef>
                <a:spcPct val="0"/>
              </a:spcBef>
              <a:spcAft>
                <a:spcPct val="0"/>
              </a:spcAft>
              <a:buClrTx/>
              <a:buSzTx/>
              <a:buNone/>
            </a:pPr>
            <a:r>
              <a:rPr lang="en-US" altLang="en-US" sz="8000" dirty="0">
                <a:solidFill>
                  <a:schemeClr val="tx1"/>
                </a:solidFill>
              </a:rPr>
              <a:t> Button slicers have sync limitations in Power BI; using traditional slicers or bookmarks </a:t>
            </a:r>
          </a:p>
          <a:p>
            <a:pPr marL="0" lvl="0" indent="0" eaLnBrk="0" fontAlgn="base" hangingPunct="0">
              <a:lnSpc>
                <a:spcPct val="100000"/>
              </a:lnSpc>
              <a:spcBef>
                <a:spcPct val="0"/>
              </a:spcBef>
              <a:spcAft>
                <a:spcPct val="0"/>
              </a:spcAft>
              <a:buClrTx/>
              <a:buSzTx/>
              <a:buNone/>
            </a:pPr>
            <a:r>
              <a:rPr lang="en-US" altLang="en-US" sz="8000" dirty="0">
                <a:solidFill>
                  <a:schemeClr val="tx1"/>
                </a:solidFill>
              </a:rPr>
              <a:t>can help maintain interactivity.</a:t>
            </a:r>
          </a:p>
          <a:p>
            <a:pPr marL="0" lvl="0" indent="0" eaLnBrk="0" fontAlgn="base" hangingPunct="0">
              <a:lnSpc>
                <a:spcPct val="100000"/>
              </a:lnSpc>
              <a:spcBef>
                <a:spcPct val="0"/>
              </a:spcBef>
              <a:spcAft>
                <a:spcPct val="0"/>
              </a:spcAft>
              <a:buClrTx/>
              <a:buSzTx/>
              <a:buNone/>
            </a:pPr>
            <a:endParaRPr lang="en-US" altLang="en-US" sz="8000" dirty="0">
              <a:solidFill>
                <a:schemeClr val="tx1"/>
              </a:solidFill>
            </a:endParaRPr>
          </a:p>
          <a:p>
            <a:r>
              <a:rPr lang="en-US" sz="8000" dirty="0"/>
              <a:t>8. Top left line chart tracks weekly ADR and RevPAR, showing pricing vs. revenue efficiency.</a:t>
            </a:r>
          </a:p>
          <a:p>
            <a:br>
              <a:rPr lang="en-US" sz="8000" dirty="0"/>
            </a:br>
            <a:r>
              <a:rPr lang="en-US" sz="8000" dirty="0"/>
              <a:t>9. Key metrics: Daily Utilized Rooms 361, Daily Sellable Rooms 934, Daily Booked Rooms 515 – for capacity and booking insights.</a:t>
            </a:r>
          </a:p>
          <a:p>
            <a:br>
              <a:rPr lang="en-US" sz="8000" dirty="0"/>
            </a:br>
            <a:r>
              <a:rPr lang="en-US" sz="8000" dirty="0"/>
              <a:t>10. Filters allow month selection and room category (Elite, Premium, Presidential, Standard).</a:t>
            </a:r>
          </a:p>
          <a:p>
            <a:br>
              <a:rPr lang="en-US" sz="8000" dirty="0"/>
            </a:br>
            <a:r>
              <a:rPr lang="en-US" sz="8000" dirty="0"/>
              <a:t>11. Bottom left pie chart shows city-wise revenue: Mumbai 41.5%, followed by Bangalore, Delhi,</a:t>
            </a:r>
          </a:p>
          <a:p>
            <a:r>
              <a:rPr lang="en-US" sz="8000" dirty="0"/>
              <a:t> and Hyderabad.</a:t>
            </a:r>
          </a:p>
          <a:p>
            <a:br>
              <a:rPr lang="en-US" sz="8000" dirty="0"/>
            </a:br>
            <a:br>
              <a:rPr lang="en-US" dirty="0"/>
            </a:br>
            <a:endParaRPr lang="en-IN" dirty="0"/>
          </a:p>
        </p:txBody>
      </p:sp>
    </p:spTree>
    <p:extLst>
      <p:ext uri="{BB962C8B-B14F-4D97-AF65-F5344CB8AC3E}">
        <p14:creationId xmlns:p14="http://schemas.microsoft.com/office/powerpoint/2010/main" val="114106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2AF65-E6F9-EEFF-89B7-84699A9A2E2E}"/>
              </a:ext>
            </a:extLst>
          </p:cNvPr>
          <p:cNvSpPr>
            <a:spLocks noGrp="1"/>
          </p:cNvSpPr>
          <p:nvPr>
            <p:ph idx="1"/>
          </p:nvPr>
        </p:nvSpPr>
        <p:spPr>
          <a:xfrm>
            <a:off x="1097280" y="1845733"/>
            <a:ext cx="10058400" cy="4659997"/>
          </a:xfrm>
        </p:spPr>
        <p:txBody>
          <a:bodyPr>
            <a:noAutofit/>
          </a:bodyPr>
          <a:lstStyle/>
          <a:p>
            <a:r>
              <a:rPr lang="en-US" dirty="0"/>
              <a:t>12. Bottom right area chart displays weekly occupancy trends, fluctuating between 50%–63%.</a:t>
            </a:r>
          </a:p>
          <a:p>
            <a:br>
              <a:rPr lang="en-US" dirty="0"/>
            </a:br>
            <a:r>
              <a:rPr lang="en-US" dirty="0"/>
              <a:t>13. These visuals highlight peak weeks, seasonal dips, and city-level revenue contribution. </a:t>
            </a:r>
          </a:p>
          <a:p>
            <a:r>
              <a:rPr lang="en-US" dirty="0"/>
              <a:t>14. Room-level filters provide detailed insights by category.</a:t>
            </a:r>
          </a:p>
          <a:p>
            <a:br>
              <a:rPr lang="en-US" dirty="0"/>
            </a:br>
            <a:r>
              <a:rPr lang="en-US" dirty="0"/>
              <a:t>15. Together, both pages give a complete view of financial, operational, and customer performance.</a:t>
            </a:r>
          </a:p>
          <a:p>
            <a:br>
              <a:rPr lang="en-US" dirty="0"/>
            </a:br>
            <a:r>
              <a:rPr lang="en-US" dirty="0"/>
              <a:t>16. Managers can track bookings, revenue efficiency, occupancy, and customer satisfaction easily.</a:t>
            </a:r>
          </a:p>
          <a:p>
            <a:br>
              <a:rPr lang="en-US" dirty="0"/>
            </a:br>
            <a:r>
              <a:rPr lang="en-US" dirty="0"/>
              <a:t>17. The dashboard supports informed decisions on pricing, marketing spend, and operational improvements.</a:t>
            </a:r>
            <a:endParaRPr lang="en-IN" dirty="0"/>
          </a:p>
        </p:txBody>
      </p:sp>
    </p:spTree>
    <p:extLst>
      <p:ext uri="{BB962C8B-B14F-4D97-AF65-F5344CB8AC3E}">
        <p14:creationId xmlns:p14="http://schemas.microsoft.com/office/powerpoint/2010/main" val="378394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33BF-547A-832A-D11C-46EBD241380C}"/>
              </a:ext>
            </a:extLst>
          </p:cNvPr>
          <p:cNvSpPr>
            <a:spLocks noGrp="1"/>
          </p:cNvSpPr>
          <p:nvPr>
            <p:ph type="title"/>
          </p:nvPr>
        </p:nvSpPr>
        <p:spPr/>
        <p:txBody>
          <a:bodyPr>
            <a:normAutofit/>
          </a:bodyPr>
          <a:lstStyle/>
          <a:p>
            <a:r>
              <a:rPr lang="en-US" sz="4400" b="1" dirty="0">
                <a:latin typeface="+mn-lt"/>
              </a:rPr>
              <a:t>Strengths</a:t>
            </a:r>
            <a:endParaRPr lang="en-IN" sz="4400" b="1" dirty="0">
              <a:latin typeface="+mn-lt"/>
            </a:endParaRPr>
          </a:p>
        </p:txBody>
      </p:sp>
      <p:sp>
        <p:nvSpPr>
          <p:cNvPr id="3" name="Content Placeholder 2">
            <a:extLst>
              <a:ext uri="{FF2B5EF4-FFF2-40B4-BE49-F238E27FC236}">
                <a16:creationId xmlns:a16="http://schemas.microsoft.com/office/drawing/2014/main" id="{6E6608E0-CCA2-7093-81DD-18EDB77D86CD}"/>
              </a:ext>
            </a:extLst>
          </p:cNvPr>
          <p:cNvSpPr>
            <a:spLocks noGrp="1"/>
          </p:cNvSpPr>
          <p:nvPr>
            <p:ph idx="1"/>
          </p:nvPr>
        </p:nvSpPr>
        <p:spPr/>
        <p:txBody>
          <a:bodyPr/>
          <a:lstStyle/>
          <a:p>
            <a:r>
              <a:rPr lang="en-US" dirty="0"/>
              <a:t>Real-time analytics with dynamic filters</a:t>
            </a:r>
          </a:p>
          <a:p>
            <a:br>
              <a:rPr lang="en-US" dirty="0"/>
            </a:br>
            <a:r>
              <a:rPr lang="en-US" dirty="0"/>
              <a:t>- KPI cards for quick tracking (Revenue, Profit, Growth)</a:t>
            </a:r>
          </a:p>
          <a:p>
            <a:br>
              <a:rPr lang="en-US" dirty="0"/>
            </a:br>
            <a:r>
              <a:rPr lang="en-US" dirty="0"/>
              <a:t>- Strong integration with other business apps</a:t>
            </a:r>
          </a:p>
          <a:p>
            <a:br>
              <a:rPr lang="en-US" dirty="0"/>
            </a:br>
            <a:r>
              <a:rPr lang="en-US" dirty="0"/>
              <a:t>- Drill-through for property-level analysis</a:t>
            </a:r>
          </a:p>
          <a:p>
            <a:br>
              <a:rPr lang="en-US" dirty="0"/>
            </a:br>
            <a:r>
              <a:rPr lang="en-US" dirty="0"/>
              <a:t>- Suitable for management reporting</a:t>
            </a:r>
            <a:endParaRPr lang="en-IN" dirty="0"/>
          </a:p>
        </p:txBody>
      </p:sp>
    </p:spTree>
    <p:extLst>
      <p:ext uri="{BB962C8B-B14F-4D97-AF65-F5344CB8AC3E}">
        <p14:creationId xmlns:p14="http://schemas.microsoft.com/office/powerpoint/2010/main" val="108045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65F7-1603-6EDB-9D0B-1CD8A509D362}"/>
              </a:ext>
            </a:extLst>
          </p:cNvPr>
          <p:cNvSpPr>
            <a:spLocks noGrp="1"/>
          </p:cNvSpPr>
          <p:nvPr>
            <p:ph type="title"/>
          </p:nvPr>
        </p:nvSpPr>
        <p:spPr/>
        <p:txBody>
          <a:bodyPr>
            <a:normAutofit/>
          </a:bodyPr>
          <a:lstStyle/>
          <a:p>
            <a:r>
              <a:rPr lang="en-US" sz="4400" b="1" dirty="0">
                <a:latin typeface="+mn-lt"/>
              </a:rPr>
              <a:t>Key points</a:t>
            </a:r>
            <a:endParaRPr lang="en-IN" sz="4400" b="1" dirty="0">
              <a:latin typeface="+mn-lt"/>
            </a:endParaRPr>
          </a:p>
        </p:txBody>
      </p:sp>
      <p:sp>
        <p:nvSpPr>
          <p:cNvPr id="3" name="Content Placeholder 2">
            <a:extLst>
              <a:ext uri="{FF2B5EF4-FFF2-40B4-BE49-F238E27FC236}">
                <a16:creationId xmlns:a16="http://schemas.microsoft.com/office/drawing/2014/main" id="{C91E55BC-D7EF-DFB9-31EA-2938DEEBB9D3}"/>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Char char="•"/>
            </a:pPr>
            <a:r>
              <a:rPr lang="en-US" altLang="en-US" dirty="0">
                <a:solidFill>
                  <a:schemeClr val="tx1"/>
                </a:solidFill>
              </a:rPr>
              <a:t>Tracks Total Revenue, Profit, Occupancy, and Growth Rate effectively.</a:t>
            </a:r>
          </a:p>
          <a:p>
            <a:pPr marL="0" lvl="0" indent="0" eaLnBrk="0" fontAlgn="base" hangingPunct="0">
              <a:lnSpc>
                <a:spcPct val="100000"/>
              </a:lnSpc>
              <a:spcBef>
                <a:spcPct val="0"/>
              </a:spcBef>
              <a:spcAft>
                <a:spcPct val="0"/>
              </a:spcAft>
              <a:buClrTx/>
              <a:buSzTx/>
              <a:buNone/>
            </a:pPr>
            <a:endParaRPr lang="en-US" altLang="en-US" dirty="0">
              <a:solidFill>
                <a:schemeClr val="tx1"/>
              </a:solidFill>
            </a:endParaRPr>
          </a:p>
          <a:p>
            <a:pPr marL="0" lvl="0" indent="0" eaLnBrk="0" fontAlgn="base" hangingPunct="0">
              <a:lnSpc>
                <a:spcPct val="100000"/>
              </a:lnSpc>
              <a:spcBef>
                <a:spcPct val="0"/>
              </a:spcBef>
              <a:spcAft>
                <a:spcPct val="0"/>
              </a:spcAft>
              <a:buClrTx/>
              <a:buSzTx/>
              <a:buFontTx/>
              <a:buChar char="•"/>
            </a:pPr>
            <a:r>
              <a:rPr lang="en-US" altLang="en-US" dirty="0">
                <a:solidFill>
                  <a:schemeClr val="tx1"/>
                </a:solidFill>
              </a:rPr>
              <a:t>Provides trend analysis for bookings, revenue, and cancellations.</a:t>
            </a:r>
          </a:p>
          <a:p>
            <a:pPr marL="0" lvl="0" indent="0" eaLnBrk="0" fontAlgn="base" hangingPunct="0">
              <a:lnSpc>
                <a:spcPct val="100000"/>
              </a:lnSpc>
              <a:spcBef>
                <a:spcPct val="0"/>
              </a:spcBef>
              <a:spcAft>
                <a:spcPct val="0"/>
              </a:spcAft>
              <a:buClrTx/>
              <a:buSzTx/>
              <a:buNone/>
            </a:pPr>
            <a:endParaRPr lang="en-US" altLang="en-US" dirty="0">
              <a:solidFill>
                <a:schemeClr val="tx1"/>
              </a:solidFill>
            </a:endParaRPr>
          </a:p>
          <a:p>
            <a:pPr marL="0" lvl="0" indent="0" eaLnBrk="0" fontAlgn="base" hangingPunct="0">
              <a:lnSpc>
                <a:spcPct val="100000"/>
              </a:lnSpc>
              <a:spcBef>
                <a:spcPct val="0"/>
              </a:spcBef>
              <a:spcAft>
                <a:spcPct val="0"/>
              </a:spcAft>
              <a:buClrTx/>
              <a:buSzTx/>
              <a:buFontTx/>
              <a:buChar char="•"/>
            </a:pPr>
            <a:r>
              <a:rPr lang="en-US" altLang="en-US" dirty="0">
                <a:solidFill>
                  <a:schemeClr val="tx1"/>
                </a:solidFill>
              </a:rPr>
              <a:t>Breaks down data by city, hotel, and room class for insights.</a:t>
            </a:r>
          </a:p>
          <a:p>
            <a:pPr marL="0" lvl="0" indent="0" eaLnBrk="0" fontAlgn="base" hangingPunct="0">
              <a:lnSpc>
                <a:spcPct val="100000"/>
              </a:lnSpc>
              <a:spcBef>
                <a:spcPct val="0"/>
              </a:spcBef>
              <a:spcAft>
                <a:spcPct val="0"/>
              </a:spcAft>
              <a:buClrTx/>
              <a:buSzTx/>
              <a:buNone/>
            </a:pPr>
            <a:endParaRPr lang="en-US" altLang="en-US" dirty="0">
              <a:solidFill>
                <a:schemeClr val="tx1"/>
              </a:solidFill>
            </a:endParaRPr>
          </a:p>
          <a:p>
            <a:pPr marL="0" lvl="0" indent="0" eaLnBrk="0" fontAlgn="base" hangingPunct="0">
              <a:lnSpc>
                <a:spcPct val="100000"/>
              </a:lnSpc>
              <a:spcBef>
                <a:spcPct val="0"/>
              </a:spcBef>
              <a:spcAft>
                <a:spcPct val="0"/>
              </a:spcAft>
              <a:buClrTx/>
              <a:buSzTx/>
              <a:buFontTx/>
              <a:buChar char="•"/>
            </a:pPr>
            <a:r>
              <a:rPr lang="en-US" altLang="en-US" dirty="0">
                <a:solidFill>
                  <a:schemeClr val="tx1"/>
                </a:solidFill>
              </a:rPr>
              <a:t>Uses interactive visuals for quick and clear decision-making.</a:t>
            </a:r>
          </a:p>
          <a:p>
            <a:pPr marL="0" lvl="0" indent="0" eaLnBrk="0" fontAlgn="base" hangingPunct="0">
              <a:lnSpc>
                <a:spcPct val="100000"/>
              </a:lnSpc>
              <a:spcBef>
                <a:spcPct val="0"/>
              </a:spcBef>
              <a:spcAft>
                <a:spcPct val="0"/>
              </a:spcAft>
              <a:buClrTx/>
              <a:buSzTx/>
              <a:buNone/>
            </a:pPr>
            <a:endParaRPr lang="en-US" altLang="en-US" dirty="0">
              <a:solidFill>
                <a:schemeClr val="tx1"/>
              </a:solidFill>
            </a:endParaRPr>
          </a:p>
          <a:p>
            <a:pPr marL="0" lvl="0" indent="0" eaLnBrk="0" fontAlgn="base" hangingPunct="0">
              <a:lnSpc>
                <a:spcPct val="100000"/>
              </a:lnSpc>
              <a:spcBef>
                <a:spcPct val="0"/>
              </a:spcBef>
              <a:spcAft>
                <a:spcPct val="0"/>
              </a:spcAft>
              <a:buClrTx/>
              <a:buSzTx/>
              <a:buFontTx/>
              <a:buChar char="•"/>
            </a:pPr>
            <a:r>
              <a:rPr lang="en-US" altLang="en-US" dirty="0">
                <a:solidFill>
                  <a:schemeClr val="tx1"/>
                </a:solidFill>
              </a:rPr>
              <a:t>Helps managers take actionable steps to boost efficiency and profit.</a:t>
            </a:r>
          </a:p>
          <a:p>
            <a:endParaRPr lang="en-IN" dirty="0"/>
          </a:p>
        </p:txBody>
      </p:sp>
    </p:spTree>
    <p:extLst>
      <p:ext uri="{BB962C8B-B14F-4D97-AF65-F5344CB8AC3E}">
        <p14:creationId xmlns:p14="http://schemas.microsoft.com/office/powerpoint/2010/main" val="309402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1E7E-BE0E-EE15-6A52-1C9DA05877A1}"/>
              </a:ext>
            </a:extLst>
          </p:cNvPr>
          <p:cNvSpPr>
            <a:spLocks noGrp="1"/>
          </p:cNvSpPr>
          <p:nvPr>
            <p:ph type="title"/>
          </p:nvPr>
        </p:nvSpPr>
        <p:spPr>
          <a:xfrm>
            <a:off x="302801" y="-372964"/>
            <a:ext cx="10058400" cy="1450757"/>
          </a:xfrm>
        </p:spPr>
        <p:txBody>
          <a:bodyPr>
            <a:normAutofit/>
          </a:bodyPr>
          <a:lstStyle/>
          <a:p>
            <a:r>
              <a:rPr lang="en-US" sz="4400" b="1" dirty="0">
                <a:latin typeface="+mn-lt"/>
              </a:rPr>
              <a:t>Tableau</a:t>
            </a:r>
            <a:endParaRPr lang="en-IN" sz="4400" b="1" dirty="0">
              <a:latin typeface="+mn-lt"/>
            </a:endParaRPr>
          </a:p>
        </p:txBody>
      </p:sp>
      <p:pic>
        <p:nvPicPr>
          <p:cNvPr id="5" name="Content Placeholder 4">
            <a:extLst>
              <a:ext uri="{FF2B5EF4-FFF2-40B4-BE49-F238E27FC236}">
                <a16:creationId xmlns:a16="http://schemas.microsoft.com/office/drawing/2014/main" id="{E2F03D31-C70C-CF1C-5891-52A84494D493}"/>
              </a:ext>
            </a:extLst>
          </p:cNvPr>
          <p:cNvPicPr>
            <a:picLocks noGrp="1" noChangeAspect="1"/>
          </p:cNvPicPr>
          <p:nvPr>
            <p:ph idx="1"/>
          </p:nvPr>
        </p:nvPicPr>
        <p:blipFill>
          <a:blip r:embed="rId2"/>
          <a:srcRect t="9627" r="1744" b="12120"/>
          <a:stretch>
            <a:fillRect/>
          </a:stretch>
        </p:blipFill>
        <p:spPr>
          <a:xfrm>
            <a:off x="302801" y="1229194"/>
            <a:ext cx="11449488" cy="4796852"/>
          </a:xfrm>
          <a:prstGeom prst="rect">
            <a:avLst/>
          </a:prstGeom>
        </p:spPr>
      </p:pic>
    </p:spTree>
    <p:extLst>
      <p:ext uri="{BB962C8B-B14F-4D97-AF65-F5344CB8AC3E}">
        <p14:creationId xmlns:p14="http://schemas.microsoft.com/office/powerpoint/2010/main" val="264725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5CA4-9314-C009-13BF-7532CE821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1F905-C006-41C6-48F7-300A96040A4F}"/>
              </a:ext>
            </a:extLst>
          </p:cNvPr>
          <p:cNvSpPr>
            <a:spLocks noGrp="1"/>
          </p:cNvSpPr>
          <p:nvPr>
            <p:ph type="title"/>
          </p:nvPr>
        </p:nvSpPr>
        <p:spPr/>
        <p:txBody>
          <a:bodyPr>
            <a:normAutofit/>
          </a:bodyPr>
          <a:lstStyle/>
          <a:p>
            <a:r>
              <a:rPr lang="en-US" sz="4400" b="1" dirty="0">
                <a:latin typeface="+mn-lt"/>
              </a:rPr>
              <a:t>About Tableau Dashboard</a:t>
            </a:r>
            <a:endParaRPr lang="en-IN" sz="4400" b="1" dirty="0">
              <a:latin typeface="+mn-lt"/>
            </a:endParaRPr>
          </a:p>
        </p:txBody>
      </p:sp>
      <p:sp>
        <p:nvSpPr>
          <p:cNvPr id="3" name="Content Placeholder 2">
            <a:extLst>
              <a:ext uri="{FF2B5EF4-FFF2-40B4-BE49-F238E27FC236}">
                <a16:creationId xmlns:a16="http://schemas.microsoft.com/office/drawing/2014/main" id="{6F9A5519-6283-4524-3AAC-FD44F797D09D}"/>
              </a:ext>
            </a:extLst>
          </p:cNvPr>
          <p:cNvSpPr>
            <a:spLocks noGrp="1"/>
          </p:cNvSpPr>
          <p:nvPr>
            <p:ph idx="1"/>
          </p:nvPr>
        </p:nvSpPr>
        <p:spPr/>
        <p:txBody>
          <a:bodyPr>
            <a:noAutofit/>
          </a:bodyPr>
          <a:lstStyle/>
          <a:p>
            <a:r>
              <a:rPr lang="en-US" dirty="0"/>
              <a:t>Let me quickly walk you through how I built this Hospitality Analytics Dashboard in Tableau</a:t>
            </a:r>
          </a:p>
          <a:p>
            <a:r>
              <a:rPr lang="en-US" dirty="0"/>
              <a:t>This dashboard gives us a clear overview of the hospitality business performance across key metrics.</a:t>
            </a:r>
          </a:p>
          <a:p>
            <a:r>
              <a:rPr lang="en-US" dirty="0"/>
              <a:t>First, I started with different datasets – booking transactions, aggregated booking details, hotel information, room categories, and dates. </a:t>
            </a:r>
          </a:p>
          <a:p>
            <a:r>
              <a:rPr lang="en-US" dirty="0"/>
              <a:t>I cleaned the data, standardized formats, and connected all the tables using common fields like property ID, room type, and check-in date.</a:t>
            </a:r>
          </a:p>
          <a:p>
            <a:r>
              <a:rPr lang="en-US" dirty="0"/>
              <a:t>At the top, we see the main KPIs — total revenue of ₹2 billion, 135,000 bookings, a cancellation rate of 24.78%, and an occupancy rate of around 57.87%. </a:t>
            </a:r>
          </a:p>
          <a:p>
            <a:r>
              <a:rPr lang="en-US" dirty="0"/>
              <a:t>It also shows the total utilized capacity, which is over 232,000 room nights.</a:t>
            </a:r>
          </a:p>
          <a:p>
            <a:r>
              <a:rPr lang="en-US" dirty="0"/>
              <a:t>On the left, we have Revenue by Room Class — Elite rooms generate the highest revenue, followed by Premium and Presidential. </a:t>
            </a:r>
            <a:endParaRPr lang="en-IN" dirty="0"/>
          </a:p>
        </p:txBody>
      </p:sp>
    </p:spTree>
    <p:extLst>
      <p:ext uri="{BB962C8B-B14F-4D97-AF65-F5344CB8AC3E}">
        <p14:creationId xmlns:p14="http://schemas.microsoft.com/office/powerpoint/2010/main" val="258213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10D840-B331-35AD-4972-78F1383D67C3}"/>
              </a:ext>
            </a:extLst>
          </p:cNvPr>
          <p:cNvSpPr>
            <a:spLocks noGrp="1"/>
          </p:cNvSpPr>
          <p:nvPr>
            <p:ph idx="1"/>
          </p:nvPr>
        </p:nvSpPr>
        <p:spPr>
          <a:xfrm>
            <a:off x="812466" y="226797"/>
            <a:ext cx="10058400" cy="4023360"/>
          </a:xfrm>
        </p:spPr>
        <p:txBody>
          <a:bodyPr>
            <a:noAutofit/>
          </a:bodyPr>
          <a:lstStyle/>
          <a:p>
            <a:r>
              <a:rPr lang="en-US" dirty="0"/>
              <a:t>This shows that higher-end rooms are our most profitable.</a:t>
            </a:r>
          </a:p>
          <a:p>
            <a:r>
              <a:rPr lang="en-US" dirty="0"/>
              <a:t>Next, we look at Revenue by Platform — most revenue is coming from third-party platforms like MakeMyTrip, Log Trip, and others. </a:t>
            </a:r>
          </a:p>
          <a:p>
            <a:r>
              <a:rPr lang="en-US" dirty="0"/>
              <a:t>This highlights our dependency on online travel agencies.</a:t>
            </a:r>
          </a:p>
          <a:p>
            <a:r>
              <a:rPr lang="en-US" dirty="0"/>
              <a:t>On the right, the Total Booking by City chart shows Mumbai, Hyderabad, and Bangalore as our top-performing cities.</a:t>
            </a:r>
          </a:p>
          <a:p>
            <a:r>
              <a:rPr lang="en-US" dirty="0"/>
              <a:t>Below, we have Revenue by Day Type, where weekdays clearly outperform weekends. This likely reflects strong demand from business travelers.</a:t>
            </a:r>
          </a:p>
          <a:p>
            <a:r>
              <a:rPr lang="en-US" dirty="0"/>
              <a:t>The Weekly Trend line shows revenue performance over time, peaking around Week 27 and dropping afterward — which could suggest seasonality or data delay.</a:t>
            </a:r>
          </a:p>
          <a:p>
            <a:r>
              <a:rPr lang="en-US" dirty="0"/>
              <a:t>Finally, we can also view booking status distribution, helping us track how many bookings were canceled, no-shows, or checked in.</a:t>
            </a:r>
          </a:p>
          <a:p>
            <a:r>
              <a:rPr lang="en-US" dirty="0"/>
              <a:t>Overall, his dashboard helps us quickly identify which hotels and cities generate the most revenue, how occupancy changes between weekdays and weekends, the impact of cancellations, and how customer ratings link to business performance.</a:t>
            </a:r>
          </a:p>
          <a:p>
            <a:r>
              <a:rPr lang="en-US" dirty="0"/>
              <a:t>In short, this project turns raw booking data into actionable insights for better decision-making.”</a:t>
            </a:r>
            <a:endParaRPr lang="en-IN" dirty="0"/>
          </a:p>
        </p:txBody>
      </p:sp>
    </p:spTree>
    <p:extLst>
      <p:ext uri="{BB962C8B-B14F-4D97-AF65-F5344CB8AC3E}">
        <p14:creationId xmlns:p14="http://schemas.microsoft.com/office/powerpoint/2010/main" val="404704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C40E-EAD9-5BF4-79EB-AB028E862E8F}"/>
              </a:ext>
            </a:extLst>
          </p:cNvPr>
          <p:cNvSpPr>
            <a:spLocks noGrp="1"/>
          </p:cNvSpPr>
          <p:nvPr>
            <p:ph type="title"/>
          </p:nvPr>
        </p:nvSpPr>
        <p:spPr/>
        <p:txBody>
          <a:bodyPr>
            <a:normAutofit/>
          </a:bodyPr>
          <a:lstStyle/>
          <a:p>
            <a:r>
              <a:rPr lang="en-US" sz="4400" b="1" dirty="0">
                <a:latin typeface="+mn-lt"/>
              </a:rPr>
              <a:t>Group -3</a:t>
            </a:r>
            <a:endParaRPr lang="en-IN" sz="4400" b="1" dirty="0">
              <a:latin typeface="+mn-lt"/>
            </a:endParaRPr>
          </a:p>
        </p:txBody>
      </p:sp>
      <p:sp>
        <p:nvSpPr>
          <p:cNvPr id="3" name="Content Placeholder 2">
            <a:extLst>
              <a:ext uri="{FF2B5EF4-FFF2-40B4-BE49-F238E27FC236}">
                <a16:creationId xmlns:a16="http://schemas.microsoft.com/office/drawing/2014/main" id="{441D94CF-FF6A-41F0-B798-F9DF122D1D9F}"/>
              </a:ext>
            </a:extLst>
          </p:cNvPr>
          <p:cNvSpPr>
            <a:spLocks noGrp="1"/>
          </p:cNvSpPr>
          <p:nvPr>
            <p:ph idx="1"/>
          </p:nvPr>
        </p:nvSpPr>
        <p:spPr/>
        <p:txBody>
          <a:bodyPr>
            <a:normAutofit/>
          </a:bodyPr>
          <a:lstStyle/>
          <a:p>
            <a:r>
              <a:rPr lang="en-US" dirty="0"/>
              <a:t>Nukala Sai Saranya</a:t>
            </a:r>
          </a:p>
          <a:p>
            <a:r>
              <a:rPr lang="en-US" dirty="0"/>
              <a:t>Krushna Chame</a:t>
            </a:r>
          </a:p>
          <a:p>
            <a:r>
              <a:rPr lang="en-US" dirty="0"/>
              <a:t>Sravani Lakumarapu</a:t>
            </a:r>
          </a:p>
          <a:p>
            <a:r>
              <a:rPr lang="en-US" dirty="0"/>
              <a:t>Danda JayaSheela</a:t>
            </a:r>
          </a:p>
          <a:p>
            <a:r>
              <a:rPr lang="en-US" dirty="0"/>
              <a:t>Gagana CR</a:t>
            </a:r>
          </a:p>
          <a:p>
            <a:r>
              <a:rPr lang="en-US" dirty="0"/>
              <a:t>Satish Jadhav</a:t>
            </a:r>
          </a:p>
          <a:p>
            <a:r>
              <a:rPr lang="en-US" dirty="0"/>
              <a:t>Gokul Nath</a:t>
            </a:r>
            <a:endParaRPr lang="en-IN" dirty="0"/>
          </a:p>
        </p:txBody>
      </p:sp>
    </p:spTree>
    <p:extLst>
      <p:ext uri="{BB962C8B-B14F-4D97-AF65-F5344CB8AC3E}">
        <p14:creationId xmlns:p14="http://schemas.microsoft.com/office/powerpoint/2010/main" val="206347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ABDB-D76D-C9B5-6BE9-4298F7377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C75AFF-9F0B-D952-3571-B221979D5E60}"/>
              </a:ext>
            </a:extLst>
          </p:cNvPr>
          <p:cNvSpPr>
            <a:spLocks noGrp="1"/>
          </p:cNvSpPr>
          <p:nvPr>
            <p:ph type="title"/>
          </p:nvPr>
        </p:nvSpPr>
        <p:spPr/>
        <p:txBody>
          <a:bodyPr>
            <a:normAutofit/>
          </a:bodyPr>
          <a:lstStyle/>
          <a:p>
            <a:r>
              <a:rPr lang="en-US" sz="4400" b="1" dirty="0">
                <a:latin typeface="+mn-lt"/>
              </a:rPr>
              <a:t>Strengths</a:t>
            </a:r>
            <a:endParaRPr lang="en-IN" sz="4400" b="1" dirty="0">
              <a:latin typeface="+mn-lt"/>
            </a:endParaRPr>
          </a:p>
        </p:txBody>
      </p:sp>
      <p:sp>
        <p:nvSpPr>
          <p:cNvPr id="4" name="Rectangle 1">
            <a:extLst>
              <a:ext uri="{FF2B5EF4-FFF2-40B4-BE49-F238E27FC236}">
                <a16:creationId xmlns:a16="http://schemas.microsoft.com/office/drawing/2014/main" id="{5C027D2B-29C8-5268-D0A1-98101961F131}"/>
              </a:ext>
            </a:extLst>
          </p:cNvPr>
          <p:cNvSpPr>
            <a:spLocks noGrp="1" noChangeArrowheads="1"/>
          </p:cNvSpPr>
          <p:nvPr>
            <p:ph idx="1"/>
          </p:nvPr>
        </p:nvSpPr>
        <p:spPr bwMode="auto">
          <a:xfrm>
            <a:off x="1036320" y="1796669"/>
            <a:ext cx="1035892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Interactive Visualization</a:t>
            </a:r>
            <a:r>
              <a:rPr kumimoji="0" lang="en-US" altLang="en-US" b="0" i="0" u="none" strike="noStrike" cap="none" normalizeH="0" baseline="0" dirty="0">
                <a:ln>
                  <a:noFill/>
                </a:ln>
                <a:solidFill>
                  <a:schemeClr val="tx1"/>
                </a:solidFill>
                <a:effectLst/>
              </a:rPr>
              <a:t> – Filters, drilldowns, and slicers allow dynamic exploration of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Geographical Insights</a:t>
            </a:r>
            <a:r>
              <a:rPr kumimoji="0" lang="en-US" altLang="en-US" b="0" i="0" u="none" strike="noStrike" cap="none" normalizeH="0" baseline="0" dirty="0">
                <a:ln>
                  <a:noFill/>
                </a:ln>
                <a:solidFill>
                  <a:schemeClr val="tx1"/>
                </a:solidFill>
                <a:effectLst/>
              </a:rPr>
              <a:t> – City-wise and state-wise heatmaps highlight top-performing locations.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Category &amp; Class Analysis</a:t>
            </a:r>
            <a:r>
              <a:rPr kumimoji="0" lang="en-US" altLang="en-US" b="0" i="0" u="none" strike="noStrike" cap="none" normalizeH="0" baseline="0" dirty="0">
                <a:ln>
                  <a:noFill/>
                </a:ln>
                <a:solidFill>
                  <a:schemeClr val="tx1"/>
                </a:solidFill>
                <a:effectLst/>
              </a:rPr>
              <a:t> – Breaks revenue by room class, booking type, and property category.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Time-Based Trends</a:t>
            </a:r>
            <a:r>
              <a:rPr kumimoji="0" lang="en-US" altLang="en-US" b="0" i="0" u="none" strike="noStrike" cap="none" normalizeH="0" baseline="0" dirty="0">
                <a:ln>
                  <a:noFill/>
                </a:ln>
                <a:solidFill>
                  <a:schemeClr val="tx1"/>
                </a:solidFill>
                <a:effectLst/>
              </a:rPr>
              <a:t> – Weekday vs. weekend revenue and booking comparisons.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User-Friendly Design</a:t>
            </a:r>
            <a:r>
              <a:rPr kumimoji="0" lang="en-US" altLang="en-US" b="0" i="0" u="none" strike="noStrike" cap="none" normalizeH="0" baseline="0" dirty="0">
                <a:ln>
                  <a:noFill/>
                </a:ln>
                <a:solidFill>
                  <a:schemeClr val="tx1"/>
                </a:solidFill>
                <a:effectLst/>
              </a:rPr>
              <a:t> – Clear visuals and KPIs for management decision-making.</a:t>
            </a:r>
          </a:p>
        </p:txBody>
      </p:sp>
    </p:spTree>
    <p:extLst>
      <p:ext uri="{BB962C8B-B14F-4D97-AF65-F5344CB8AC3E}">
        <p14:creationId xmlns:p14="http://schemas.microsoft.com/office/powerpoint/2010/main" val="428299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58274-50B5-1584-5C6F-D56FB87AB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E6726-D2CC-D24D-5CC9-33F35B56596C}"/>
              </a:ext>
            </a:extLst>
          </p:cNvPr>
          <p:cNvSpPr>
            <a:spLocks noGrp="1"/>
          </p:cNvSpPr>
          <p:nvPr>
            <p:ph type="title"/>
          </p:nvPr>
        </p:nvSpPr>
        <p:spPr/>
        <p:txBody>
          <a:bodyPr>
            <a:normAutofit/>
          </a:bodyPr>
          <a:lstStyle/>
          <a:p>
            <a:r>
              <a:rPr lang="en-US" sz="4400" b="1" dirty="0">
                <a:latin typeface="+mn-lt"/>
              </a:rPr>
              <a:t>Key points</a:t>
            </a:r>
            <a:endParaRPr lang="en-IN" sz="4400" b="1" dirty="0">
              <a:latin typeface="+mn-lt"/>
            </a:endParaRPr>
          </a:p>
        </p:txBody>
      </p:sp>
      <p:sp>
        <p:nvSpPr>
          <p:cNvPr id="4" name="Rectangle 1">
            <a:extLst>
              <a:ext uri="{FF2B5EF4-FFF2-40B4-BE49-F238E27FC236}">
                <a16:creationId xmlns:a16="http://schemas.microsoft.com/office/drawing/2014/main" id="{0A46700F-F0CB-BB05-2274-E380644B7D43}"/>
              </a:ext>
            </a:extLst>
          </p:cNvPr>
          <p:cNvSpPr>
            <a:spLocks noGrp="1" noChangeArrowheads="1"/>
          </p:cNvSpPr>
          <p:nvPr>
            <p:ph idx="1"/>
          </p:nvPr>
        </p:nvSpPr>
        <p:spPr bwMode="auto">
          <a:xfrm>
            <a:off x="1277162" y="2258319"/>
            <a:ext cx="63592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Shows city and hotel-wise revenue distribution clearly.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Highlights booking and cancellation trends over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Provides room class and category revenue contribution.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Interactive filters make analysis flexible and detailed.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Helps identify high-revenue properties and growth areas.</a:t>
            </a:r>
          </a:p>
        </p:txBody>
      </p:sp>
    </p:spTree>
    <p:extLst>
      <p:ext uri="{BB962C8B-B14F-4D97-AF65-F5344CB8AC3E}">
        <p14:creationId xmlns:p14="http://schemas.microsoft.com/office/powerpoint/2010/main" val="383146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DF0-C2B4-6158-5133-0C750A46C804}"/>
              </a:ext>
            </a:extLst>
          </p:cNvPr>
          <p:cNvSpPr>
            <a:spLocks noGrp="1"/>
          </p:cNvSpPr>
          <p:nvPr>
            <p:ph type="title"/>
          </p:nvPr>
        </p:nvSpPr>
        <p:spPr/>
        <p:txBody>
          <a:bodyPr>
            <a:normAutofit/>
          </a:bodyPr>
          <a:lstStyle/>
          <a:p>
            <a:r>
              <a:rPr lang="en-IN" sz="4400" b="1" dirty="0">
                <a:latin typeface="+mn-lt"/>
              </a:rPr>
              <a:t>SQL Summary</a:t>
            </a:r>
          </a:p>
        </p:txBody>
      </p:sp>
      <p:sp>
        <p:nvSpPr>
          <p:cNvPr id="3" name="Content Placeholder 2">
            <a:extLst>
              <a:ext uri="{FF2B5EF4-FFF2-40B4-BE49-F238E27FC236}">
                <a16:creationId xmlns:a16="http://schemas.microsoft.com/office/drawing/2014/main" id="{F762ED84-F938-FF3D-04EF-0B982BD61919}"/>
              </a:ext>
            </a:extLst>
          </p:cNvPr>
          <p:cNvSpPr>
            <a:spLocks noGrp="1"/>
          </p:cNvSpPr>
          <p:nvPr>
            <p:ph idx="1"/>
          </p:nvPr>
        </p:nvSpPr>
        <p:spPr>
          <a:xfrm>
            <a:off x="1097280" y="2548037"/>
            <a:ext cx="10058400" cy="4023360"/>
          </a:xfrm>
        </p:spPr>
        <p:txBody>
          <a:bodyPr/>
          <a:lstStyle/>
          <a:p>
            <a:r>
              <a:rPr lang="en-US" dirty="0"/>
              <a:t>SQL forms the backbone of the Hospitality Analytics project by extracting and structuring raw data into meaningful KPIs. </a:t>
            </a:r>
          </a:p>
          <a:p>
            <a:r>
              <a:rPr lang="en-US" dirty="0"/>
              <a:t>It enables analysis of revenue, occupancy, cancellations, and trends across cities and room classes. </a:t>
            </a:r>
          </a:p>
          <a:p>
            <a:r>
              <a:rPr lang="en-US" dirty="0"/>
              <a:t>These queries ensure accurate, reliable, and scalable insights, which are further visualized in Excel, Tableau, and Power BI for business decision-making.</a:t>
            </a:r>
          </a:p>
          <a:p>
            <a:endParaRPr lang="en-IN" dirty="0"/>
          </a:p>
        </p:txBody>
      </p:sp>
    </p:spTree>
    <p:extLst>
      <p:ext uri="{BB962C8B-B14F-4D97-AF65-F5344CB8AC3E}">
        <p14:creationId xmlns:p14="http://schemas.microsoft.com/office/powerpoint/2010/main" val="1088962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74DD68-C8C5-7C6A-CB14-B1263E4FE3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4321" y="886893"/>
            <a:ext cx="10133351" cy="4779389"/>
          </a:xfrm>
        </p:spPr>
      </p:pic>
    </p:spTree>
    <p:extLst>
      <p:ext uri="{BB962C8B-B14F-4D97-AF65-F5344CB8AC3E}">
        <p14:creationId xmlns:p14="http://schemas.microsoft.com/office/powerpoint/2010/main" val="838853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45FE22A-7BE6-2181-5FC1-5CAC9BDF1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14597" y="569626"/>
            <a:ext cx="10717967" cy="521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7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76C529-B3A8-5984-4A6E-AB03E8690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557" y="1051785"/>
            <a:ext cx="10957810" cy="4734418"/>
          </a:xfrm>
        </p:spPr>
      </p:pic>
    </p:spTree>
    <p:extLst>
      <p:ext uri="{BB962C8B-B14F-4D97-AF65-F5344CB8AC3E}">
        <p14:creationId xmlns:p14="http://schemas.microsoft.com/office/powerpoint/2010/main" val="286841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79E50B7-3847-B43F-B363-67349A84E6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311" y="509665"/>
            <a:ext cx="11617377" cy="537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93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A2BEB-CE86-0300-24A8-9A81718C3242}"/>
              </a:ext>
            </a:extLst>
          </p:cNvPr>
          <p:cNvSpPr>
            <a:spLocks noGrp="1"/>
          </p:cNvSpPr>
          <p:nvPr>
            <p:ph type="title"/>
          </p:nvPr>
        </p:nvSpPr>
        <p:spPr>
          <a:xfrm>
            <a:off x="1066800" y="249131"/>
            <a:ext cx="10058400" cy="1574771"/>
          </a:xfrm>
        </p:spPr>
        <p:txBody>
          <a:bodyPr>
            <a:normAutofit/>
          </a:bodyPr>
          <a:lstStyle/>
          <a:p>
            <a:r>
              <a:rPr lang="en-US" sz="4400" b="1" dirty="0">
                <a:latin typeface="+mn-lt"/>
              </a:rPr>
              <a:t>Project Summary</a:t>
            </a:r>
            <a:endParaRPr lang="en-IN" sz="4400" b="1" dirty="0">
              <a:latin typeface="+mn-lt"/>
            </a:endParaRPr>
          </a:p>
        </p:txBody>
      </p:sp>
      <p:pic>
        <p:nvPicPr>
          <p:cNvPr id="1027" name="Picture 3">
            <a:extLst>
              <a:ext uri="{FF2B5EF4-FFF2-40B4-BE49-F238E27FC236}">
                <a16:creationId xmlns:a16="http://schemas.microsoft.com/office/drawing/2014/main" id="{532CDE43-E5B3-18B8-BA6F-E6B3E122C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399" y="1965565"/>
            <a:ext cx="7315201" cy="418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6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882F-7D23-3999-85C8-304EF16E1441}"/>
              </a:ext>
            </a:extLst>
          </p:cNvPr>
          <p:cNvSpPr>
            <a:spLocks noGrp="1"/>
          </p:cNvSpPr>
          <p:nvPr>
            <p:ph type="title"/>
          </p:nvPr>
        </p:nvSpPr>
        <p:spPr/>
        <p:txBody>
          <a:bodyPr>
            <a:normAutofit/>
          </a:bodyPr>
          <a:lstStyle/>
          <a:p>
            <a:r>
              <a:rPr lang="en-US" sz="4400" b="1" dirty="0">
                <a:latin typeface="+mn-lt"/>
              </a:rPr>
              <a:t>Agenda</a:t>
            </a:r>
            <a:endParaRPr lang="en-IN" sz="4400" b="1" dirty="0">
              <a:latin typeface="+mn-lt"/>
            </a:endParaRPr>
          </a:p>
        </p:txBody>
      </p:sp>
      <p:pic>
        <p:nvPicPr>
          <p:cNvPr id="2054" name="Picture 6">
            <a:extLst>
              <a:ext uri="{FF2B5EF4-FFF2-40B4-BE49-F238E27FC236}">
                <a16:creationId xmlns:a16="http://schemas.microsoft.com/office/drawing/2014/main" id="{F73B30EF-A20C-47A7-127C-B638041CD3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8956" y="2068643"/>
            <a:ext cx="6034087" cy="39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7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FF73DE1D-AAC8-D8B4-17BB-53724EE4034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119" t="18066" r="6841"/>
          <a:stretch>
            <a:fillRect/>
          </a:stretch>
        </p:blipFill>
        <p:spPr bwMode="auto">
          <a:xfrm>
            <a:off x="1254176" y="299803"/>
            <a:ext cx="10018427" cy="598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12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EA01-2DDA-C149-B772-BB501CBE9228}"/>
              </a:ext>
            </a:extLst>
          </p:cNvPr>
          <p:cNvSpPr>
            <a:spLocks noGrp="1"/>
          </p:cNvSpPr>
          <p:nvPr>
            <p:ph type="title"/>
          </p:nvPr>
        </p:nvSpPr>
        <p:spPr>
          <a:xfrm>
            <a:off x="587614" y="-327994"/>
            <a:ext cx="10058400" cy="1450757"/>
          </a:xfrm>
        </p:spPr>
        <p:txBody>
          <a:bodyPr>
            <a:normAutofit/>
          </a:bodyPr>
          <a:lstStyle/>
          <a:p>
            <a:r>
              <a:rPr lang="en-US" sz="4400" b="1" dirty="0">
                <a:latin typeface="+mn-lt"/>
              </a:rPr>
              <a:t>Excel</a:t>
            </a:r>
            <a:endParaRPr lang="en-IN" sz="4400" b="1" dirty="0">
              <a:latin typeface="+mn-lt"/>
            </a:endParaRPr>
          </a:p>
        </p:txBody>
      </p:sp>
      <p:pic>
        <p:nvPicPr>
          <p:cNvPr id="5" name="Content Placeholder 4">
            <a:extLst>
              <a:ext uri="{FF2B5EF4-FFF2-40B4-BE49-F238E27FC236}">
                <a16:creationId xmlns:a16="http://schemas.microsoft.com/office/drawing/2014/main" id="{1CA820C0-63FF-C53A-8917-B81B6F431510}"/>
              </a:ext>
            </a:extLst>
          </p:cNvPr>
          <p:cNvPicPr>
            <a:picLocks noGrp="1" noChangeAspect="1"/>
          </p:cNvPicPr>
          <p:nvPr>
            <p:ph idx="1"/>
          </p:nvPr>
        </p:nvPicPr>
        <p:blipFill>
          <a:blip r:embed="rId2"/>
          <a:srcRect l="2295" t="16441" r="27781" b="25434"/>
          <a:stretch>
            <a:fillRect/>
          </a:stretch>
        </p:blipFill>
        <p:spPr>
          <a:xfrm>
            <a:off x="209862" y="1122763"/>
            <a:ext cx="11077731" cy="5128135"/>
          </a:xfrm>
          <a:prstGeom prst="rect">
            <a:avLst/>
          </a:prstGeom>
        </p:spPr>
      </p:pic>
    </p:spTree>
    <p:extLst>
      <p:ext uri="{BB962C8B-B14F-4D97-AF65-F5344CB8AC3E}">
        <p14:creationId xmlns:p14="http://schemas.microsoft.com/office/powerpoint/2010/main" val="4264340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6352-D320-B5B5-0367-5CFA56889B8B}"/>
              </a:ext>
            </a:extLst>
          </p:cNvPr>
          <p:cNvSpPr>
            <a:spLocks noGrp="1"/>
          </p:cNvSpPr>
          <p:nvPr>
            <p:ph type="title"/>
          </p:nvPr>
        </p:nvSpPr>
        <p:spPr/>
        <p:txBody>
          <a:bodyPr>
            <a:normAutofit/>
          </a:bodyPr>
          <a:lstStyle/>
          <a:p>
            <a:r>
              <a:rPr lang="en-US" sz="4400" b="1" dirty="0">
                <a:latin typeface="+mn-lt"/>
              </a:rPr>
              <a:t>About excel dashboard</a:t>
            </a:r>
            <a:endParaRPr lang="en-IN" sz="4400" b="1" dirty="0">
              <a:latin typeface="+mn-lt"/>
            </a:endParaRPr>
          </a:p>
        </p:txBody>
      </p:sp>
      <p:sp>
        <p:nvSpPr>
          <p:cNvPr id="3" name="Content Placeholder 2">
            <a:extLst>
              <a:ext uri="{FF2B5EF4-FFF2-40B4-BE49-F238E27FC236}">
                <a16:creationId xmlns:a16="http://schemas.microsoft.com/office/drawing/2014/main" id="{3EEB837E-9DC4-6146-A0FF-894EC32B6488}"/>
              </a:ext>
            </a:extLst>
          </p:cNvPr>
          <p:cNvSpPr>
            <a:spLocks noGrp="1"/>
          </p:cNvSpPr>
          <p:nvPr>
            <p:ph idx="1"/>
          </p:nvPr>
        </p:nvSpPr>
        <p:spPr>
          <a:xfrm>
            <a:off x="1066800" y="1737360"/>
            <a:ext cx="10058400" cy="3560609"/>
          </a:xfrm>
        </p:spPr>
        <p:txBody>
          <a:bodyPr>
            <a:noAutofit/>
          </a:bodyPr>
          <a:lstStyle/>
          <a:p>
            <a:r>
              <a:rPr lang="en-US" dirty="0"/>
              <a:t>I started with different datasets – booking transactions, aggregated booking details, hotel information, room categories, and dates. </a:t>
            </a:r>
          </a:p>
          <a:p>
            <a:r>
              <a:rPr lang="en-US" dirty="0"/>
              <a:t>I cleaned the data, standardized formats, and connected all the tables using common fields like property ID, room type, and check-in date. </a:t>
            </a:r>
          </a:p>
          <a:p>
            <a:r>
              <a:rPr lang="en-US" dirty="0"/>
              <a:t>Next, I defined key metrics such as occupancy rate, revenue generated versus realized, booking status, and customer ratings. </a:t>
            </a:r>
          </a:p>
          <a:p>
            <a:r>
              <a:rPr lang="en-US" dirty="0"/>
              <a:t>These KPIs helped me measure both financial and operational performance. Then, I built pivot tables and pivot charts, and added slicers so users can filter by city, hotel type, booking platform, or time period. Finally, I combined everything into a single interactive dashboard. This dashboard helps us quickly identify which hotels and cities generate the most revenue, how occupancy changes between weekdays and weekends, the impact of cancellations, and how customer ratings link to business performance.</a:t>
            </a:r>
          </a:p>
          <a:p>
            <a:r>
              <a:rPr lang="en-US" dirty="0"/>
              <a:t>In short, this project turns raw booking data into actionable insights for better decision-making.”</a:t>
            </a:r>
            <a:endParaRPr lang="en-IN" dirty="0"/>
          </a:p>
        </p:txBody>
      </p:sp>
    </p:spTree>
    <p:extLst>
      <p:ext uri="{BB962C8B-B14F-4D97-AF65-F5344CB8AC3E}">
        <p14:creationId xmlns:p14="http://schemas.microsoft.com/office/powerpoint/2010/main" val="356904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834C-2F66-9A5E-9D3E-4642B39EF6E5}"/>
              </a:ext>
            </a:extLst>
          </p:cNvPr>
          <p:cNvSpPr>
            <a:spLocks noGrp="1"/>
          </p:cNvSpPr>
          <p:nvPr>
            <p:ph type="title"/>
          </p:nvPr>
        </p:nvSpPr>
        <p:spPr/>
        <p:txBody>
          <a:bodyPr>
            <a:normAutofit/>
          </a:bodyPr>
          <a:lstStyle/>
          <a:p>
            <a:r>
              <a:rPr lang="en-US" sz="4400" b="1" dirty="0">
                <a:latin typeface="+mn-lt"/>
              </a:rPr>
              <a:t>Strengths</a:t>
            </a:r>
            <a:endParaRPr lang="en-IN" sz="4400" b="1" dirty="0">
              <a:latin typeface="+mn-lt"/>
            </a:endParaRPr>
          </a:p>
        </p:txBody>
      </p:sp>
      <p:sp>
        <p:nvSpPr>
          <p:cNvPr id="4" name="Rectangle 1">
            <a:extLst>
              <a:ext uri="{FF2B5EF4-FFF2-40B4-BE49-F238E27FC236}">
                <a16:creationId xmlns:a16="http://schemas.microsoft.com/office/drawing/2014/main" id="{DD674332-A47C-7DD3-D3BD-8227832308C2}"/>
              </a:ext>
            </a:extLst>
          </p:cNvPr>
          <p:cNvSpPr>
            <a:spLocks noGrp="1" noChangeArrowheads="1"/>
          </p:cNvSpPr>
          <p:nvPr>
            <p:ph idx="1"/>
          </p:nvPr>
        </p:nvSpPr>
        <p:spPr bwMode="auto">
          <a:xfrm>
            <a:off x="1203401" y="1737360"/>
            <a:ext cx="1030121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Comprehensive KPI Tracking</a:t>
            </a:r>
            <a:r>
              <a:rPr kumimoji="0" lang="en-US" altLang="en-US" b="0" i="0" u="none" strike="noStrike" cap="none" normalizeH="0" baseline="0" dirty="0">
                <a:ln>
                  <a:noFill/>
                </a:ln>
                <a:solidFill>
                  <a:schemeClr val="tx1"/>
                </a:solidFill>
                <a:effectLst/>
              </a:rPr>
              <a:t> – Captures key metrics like Total Revenue, Profit,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Occupancy Rate, Cancellation Rate, and Growth Rate in one view.</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Trend &amp; Comparative Analysis</a:t>
            </a:r>
            <a:r>
              <a:rPr kumimoji="0" lang="en-US" altLang="en-US" b="0" i="0" u="none" strike="noStrike" cap="none" normalizeH="0" baseline="0" dirty="0">
                <a:ln>
                  <a:noFill/>
                </a:ln>
                <a:solidFill>
                  <a:schemeClr val="tx1"/>
                </a:solidFill>
                <a:effectLst/>
              </a:rPr>
              <a:t> – Shows revenue growth, occupancy vs. capacity, and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cancellation impact over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Segmentation Insights</a:t>
            </a:r>
            <a:r>
              <a:rPr kumimoji="0" lang="en-US" altLang="en-US" b="0" i="0" u="none" strike="noStrike" cap="none" normalizeH="0" baseline="0" dirty="0">
                <a:ln>
                  <a:noFill/>
                </a:ln>
                <a:solidFill>
                  <a:schemeClr val="tx1"/>
                </a:solidFill>
                <a:effectLst/>
              </a:rPr>
              <a:t> – Breaks down performance by </a:t>
            </a:r>
            <a:r>
              <a:rPr kumimoji="0" lang="en-US" altLang="en-US" b="1" i="0" u="none" strike="noStrike" cap="none" normalizeH="0" baseline="0" dirty="0">
                <a:ln>
                  <a:noFill/>
                </a:ln>
                <a:solidFill>
                  <a:schemeClr val="tx1"/>
                </a:solidFill>
                <a:effectLst/>
              </a:rPr>
              <a:t>city, hotel, room class, and booking type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 for deeper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User-Friendly Visualization</a:t>
            </a:r>
            <a:r>
              <a:rPr kumimoji="0" lang="en-US" altLang="en-US" b="0" i="0" u="none" strike="noStrike" cap="none" normalizeH="0" baseline="0" dirty="0">
                <a:ln>
                  <a:noFill/>
                </a:ln>
                <a:solidFill>
                  <a:schemeClr val="tx1"/>
                </a:solidFill>
                <a:effectLst/>
              </a:rPr>
              <a:t> – Interactive pivot charts and graphs make data easy to</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 understand for decision-makers.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Actionable Insights</a:t>
            </a:r>
            <a:r>
              <a:rPr kumimoji="0" lang="en-US" altLang="en-US" b="0" i="0" u="none" strike="noStrike" cap="none" normalizeH="0" baseline="0" dirty="0">
                <a:ln>
                  <a:noFill/>
                </a:ln>
                <a:solidFill>
                  <a:schemeClr val="tx1"/>
                </a:solidFill>
                <a:effectLst/>
              </a:rPr>
              <a:t> – Supports management in identifying high-performing properties,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 optimizing resources, and improving profitability.</a:t>
            </a:r>
          </a:p>
        </p:txBody>
      </p:sp>
    </p:spTree>
    <p:extLst>
      <p:ext uri="{BB962C8B-B14F-4D97-AF65-F5344CB8AC3E}">
        <p14:creationId xmlns:p14="http://schemas.microsoft.com/office/powerpoint/2010/main" val="357951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8329-6ADB-D650-E75F-128BB4E05F0C}"/>
              </a:ext>
            </a:extLst>
          </p:cNvPr>
          <p:cNvSpPr>
            <a:spLocks noGrp="1"/>
          </p:cNvSpPr>
          <p:nvPr>
            <p:ph type="title"/>
          </p:nvPr>
        </p:nvSpPr>
        <p:spPr/>
        <p:txBody>
          <a:bodyPr>
            <a:normAutofit/>
          </a:bodyPr>
          <a:lstStyle/>
          <a:p>
            <a:r>
              <a:rPr lang="en-US" sz="4400" b="1" dirty="0">
                <a:latin typeface="+mn-lt"/>
              </a:rPr>
              <a:t>Key points</a:t>
            </a:r>
            <a:endParaRPr lang="en-IN" sz="4400" b="1" dirty="0">
              <a:latin typeface="+mn-lt"/>
            </a:endParaRPr>
          </a:p>
        </p:txBody>
      </p:sp>
      <p:sp>
        <p:nvSpPr>
          <p:cNvPr id="4" name="Rectangle 1">
            <a:extLst>
              <a:ext uri="{FF2B5EF4-FFF2-40B4-BE49-F238E27FC236}">
                <a16:creationId xmlns:a16="http://schemas.microsoft.com/office/drawing/2014/main" id="{8FD8A6D3-E9B9-A75D-B2DD-8B82271A1E8B}"/>
              </a:ext>
            </a:extLst>
          </p:cNvPr>
          <p:cNvSpPr>
            <a:spLocks noGrp="1" noChangeArrowheads="1"/>
          </p:cNvSpPr>
          <p:nvPr>
            <p:ph idx="1"/>
          </p:nvPr>
        </p:nvSpPr>
        <p:spPr bwMode="auto">
          <a:xfrm>
            <a:off x="1097280" y="2216393"/>
            <a:ext cx="76038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Tracks Total Revenue, Profit, Occupancy, and Growth Rate effectively.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Provides trend analysis for bookings, revenue, and cancellations.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Breaks down data by city, hotel, and room class for insights.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Uses interactive visuals for quick and clear decision-making.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Helps managers take actionable steps to boost efficiency and profit.</a:t>
            </a:r>
          </a:p>
        </p:txBody>
      </p:sp>
    </p:spTree>
    <p:extLst>
      <p:ext uri="{BB962C8B-B14F-4D97-AF65-F5344CB8AC3E}">
        <p14:creationId xmlns:p14="http://schemas.microsoft.com/office/powerpoint/2010/main" val="9140320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1255</TotalTime>
  <Words>1331</Words>
  <Application>Microsoft Office PowerPoint</Application>
  <PresentationFormat>Widescreen</PresentationFormat>
  <Paragraphs>135</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Retrospect</vt:lpstr>
      <vt:lpstr>Hospitality Analytics</vt:lpstr>
      <vt:lpstr>Group -3</vt:lpstr>
      <vt:lpstr>Project Summary</vt:lpstr>
      <vt:lpstr>Agenda</vt:lpstr>
      <vt:lpstr>PowerPoint Presentation</vt:lpstr>
      <vt:lpstr>Excel</vt:lpstr>
      <vt:lpstr>About excel dashboard</vt:lpstr>
      <vt:lpstr>Strengths</vt:lpstr>
      <vt:lpstr>Key points</vt:lpstr>
      <vt:lpstr>Power BI</vt:lpstr>
      <vt:lpstr>PowerPoint Presentation</vt:lpstr>
      <vt:lpstr>About Power BI Dashboard</vt:lpstr>
      <vt:lpstr>PowerPoint Presentation</vt:lpstr>
      <vt:lpstr>PowerPoint Presentation</vt:lpstr>
      <vt:lpstr>Strengths</vt:lpstr>
      <vt:lpstr>Key points</vt:lpstr>
      <vt:lpstr>Tableau</vt:lpstr>
      <vt:lpstr>About Tableau Dashboard</vt:lpstr>
      <vt:lpstr>PowerPoint Presentation</vt:lpstr>
      <vt:lpstr>Strengths</vt:lpstr>
      <vt:lpstr>Key points</vt:lpstr>
      <vt:lpstr>SQL Summary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Saranya Nukala</dc:creator>
  <cp:lastModifiedBy>Sai Saranya Nukala</cp:lastModifiedBy>
  <cp:revision>3</cp:revision>
  <dcterms:created xsi:type="dcterms:W3CDTF">2025-10-02T10:36:31Z</dcterms:created>
  <dcterms:modified xsi:type="dcterms:W3CDTF">2025-10-03T07:31:33Z</dcterms:modified>
</cp:coreProperties>
</file>